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4"/>
  </p:notesMasterIdLst>
  <p:handoutMasterIdLst>
    <p:handoutMasterId r:id="rId15"/>
  </p:handoutMasterIdLst>
  <p:sldIdLst>
    <p:sldId id="757" r:id="rId3"/>
    <p:sldId id="834" r:id="rId4"/>
    <p:sldId id="835" r:id="rId5"/>
    <p:sldId id="836" r:id="rId6"/>
    <p:sldId id="760" r:id="rId7"/>
    <p:sldId id="761" r:id="rId8"/>
    <p:sldId id="838" r:id="rId9"/>
    <p:sldId id="839" r:id="rId10"/>
    <p:sldId id="840" r:id="rId11"/>
    <p:sldId id="841" r:id="rId12"/>
    <p:sldId id="842" r:id="rId1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7070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Addressing Assumption Violations:  Independent Errors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233-B078-7F01-6650-8F7B11D4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53" y="173783"/>
            <a:ext cx="5729798" cy="1116106"/>
          </a:xfrm>
        </p:spPr>
        <p:txBody>
          <a:bodyPr/>
          <a:lstStyle/>
          <a:p>
            <a:r>
              <a:rPr lang="en-US" dirty="0"/>
              <a:t>Adding a lagged term to the Coke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1422-8ED3-E415-0D8D-9EA9AA48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BA8C-70AD-4B83-138D-785C1C79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0CFF0-B7A3-5DE0-802B-A66A9CC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2" y="1437386"/>
            <a:ext cx="6328106" cy="4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233-B078-7F01-6650-8F7B11D4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53" y="173783"/>
            <a:ext cx="5729798" cy="1116106"/>
          </a:xfrm>
        </p:spPr>
        <p:txBody>
          <a:bodyPr/>
          <a:lstStyle/>
          <a:p>
            <a:r>
              <a:rPr lang="en-US" dirty="0"/>
              <a:t>Adding a lagged term to the Coke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1422-8ED3-E415-0D8D-9EA9AA48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BA8C-70AD-4B83-138D-785C1C79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BCB5D-81D4-2B3C-668E-9035C3D9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692736"/>
            <a:ext cx="6986498" cy="44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4D42-CA93-423F-89C1-8D053190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Coke Sales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2217A-ADA2-44E7-B685-EA23AE43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52D76-4C09-EE2F-DD0D-E98C52BF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58" y="1742536"/>
            <a:ext cx="5524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1EE9-3AD5-4C4A-8F35-6D0A6F4C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Coke Sales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2EC41-C508-487F-8D5F-CA804810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DF8B8-8046-2E89-9F80-B267C591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2" y="1466863"/>
            <a:ext cx="6210619" cy="4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1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99A8-4A49-4A05-8974-7BDAA296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Coke Residual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FB9B7-722D-48CA-952E-04C48876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C93D7-DE09-F9AB-6EED-464ED1CB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1255233"/>
            <a:ext cx="7133147" cy="45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721D-4772-431E-BC35-1DF7DAC1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and White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50F1-B888-4DCD-ACC1-48F227934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85" y="1493993"/>
            <a:ext cx="7556314" cy="4144963"/>
          </a:xfrm>
        </p:spPr>
        <p:txBody>
          <a:bodyPr/>
          <a:lstStyle/>
          <a:p>
            <a:r>
              <a:rPr lang="en-US" dirty="0"/>
              <a:t>A white noise series</a:t>
            </a:r>
          </a:p>
          <a:p>
            <a:pPr lvl="1"/>
            <a:r>
              <a:rPr lang="en-US" dirty="0"/>
              <a:t>Varies randomly around its mean</a:t>
            </a:r>
          </a:p>
          <a:p>
            <a:pPr lvl="1"/>
            <a:r>
              <a:rPr lang="en-US" dirty="0"/>
              <a:t>Has no systematic variation</a:t>
            </a:r>
          </a:p>
          <a:p>
            <a:pPr lvl="1"/>
            <a:r>
              <a:rPr lang="en-US" dirty="0"/>
              <a:t>Comprised only of random variation</a:t>
            </a:r>
          </a:p>
          <a:p>
            <a:r>
              <a:rPr lang="en-US" dirty="0"/>
              <a:t>If the error terms are independent, the residuals will be white noise</a:t>
            </a:r>
          </a:p>
          <a:p>
            <a:r>
              <a:rPr lang="en-US" dirty="0"/>
              <a:t>If the error terms are not independent, the residuals will exhibit autocorrelation, meaning that values of y at the current time period are correlated with values of y at past time periods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29BA3-891F-451E-9255-B6131673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51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23D9-4D1E-479C-B0BC-42CD2D7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Ljung</a:t>
            </a:r>
            <a:r>
              <a:rPr lang="en-US" dirty="0"/>
              <a:t>-Box Chi-Square Test</a:t>
            </a:r>
            <a:br>
              <a:rPr lang="en-US" dirty="0"/>
            </a:br>
            <a:r>
              <a:rPr lang="en-US" dirty="0"/>
              <a:t>for White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2A37F-DD7D-42DC-BC92-2124467C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E6826C-4A28-428D-B256-DDAC18A3E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794510"/>
                <a:ext cx="7556313" cy="46322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null hypothesis is that the series is white noise, and the alternative hypothesis is that one or more autocorrelations up to lag </a:t>
                </a:r>
                <a:r>
                  <a:rPr lang="en-US" i="1" dirty="0"/>
                  <a:t>m</a:t>
                </a:r>
                <a:r>
                  <a:rPr lang="en-US" dirty="0"/>
                  <a:t> are not zero.</a:t>
                </a:r>
              </a:p>
              <a:p>
                <a:pPr marL="45720" indent="0">
                  <a:spcBef>
                    <a:spcPts val="1200"/>
                  </a:spcBef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o</a:t>
                </a:r>
                <a:r>
                  <a:rPr lang="en-US" dirty="0"/>
                  <a:t>:  The series is white noise</a:t>
                </a:r>
              </a:p>
              <a:p>
                <a:pPr marL="45720" indent="0">
                  <a:spcBef>
                    <a:spcPts val="1200"/>
                  </a:spcBef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a</a:t>
                </a:r>
                <a:r>
                  <a:rPr lang="en-US" dirty="0"/>
                  <a:t>:  The series is NOT white noise</a:t>
                </a:r>
              </a:p>
              <a:p>
                <a:r>
                  <a:rPr lang="en-US" dirty="0"/>
                  <a:t>Test Statistic: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+2)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        where r</a:t>
                </a:r>
                <a:r>
                  <a:rPr lang="en-US" baseline="-25000" dirty="0"/>
                  <a:t>k</a:t>
                </a:r>
                <a:r>
                  <a:rPr lang="en-US" dirty="0"/>
                  <a:t> = autocorrelation at lag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NOTE:  The </a:t>
                </a:r>
                <a:r>
                  <a:rPr lang="en-US" dirty="0" err="1"/>
                  <a:t>Ljung</a:t>
                </a:r>
                <a:r>
                  <a:rPr lang="en-US" dirty="0"/>
                  <a:t> –Box test can be applied to any time series or to the residuals after fitting a model.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E6826C-4A28-428D-B256-DDAC18A3E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794510"/>
                <a:ext cx="7556313" cy="4632277"/>
              </a:xfrm>
              <a:blipFill>
                <a:blip r:embed="rId3"/>
                <a:stretch>
                  <a:fillRect l="-242" t="-1316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459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6171-39DE-4A13-B13A-8655123D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Ljung</a:t>
            </a:r>
            <a:r>
              <a:rPr lang="en-US" dirty="0"/>
              <a:t>-Box Test for Coke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77878-E0C5-4EA2-987E-0B94C187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82026-0B62-1FC0-E198-1F9B0BE5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889"/>
            <a:ext cx="9000134" cy="22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261C-7D73-C39D-B36D-C6530452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</a:t>
            </a:r>
            <a:r>
              <a:rPr lang="en-US" dirty="0" err="1"/>
              <a:t>Autocorrleation</a:t>
            </a:r>
            <a:r>
              <a:rPr lang="en-US" dirty="0"/>
              <a:t> in a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B8BB-8F9E-CE9D-8D00-DF817CD0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Assumption:  Independent Error Terms</a:t>
            </a:r>
          </a:p>
          <a:p>
            <a:pPr lvl="1"/>
            <a:r>
              <a:rPr lang="en-US" dirty="0"/>
              <a:t>When this assumption is violated, the scatterplot of the residuals vs predicted values will show an oscillating pattern</a:t>
            </a:r>
          </a:p>
          <a:p>
            <a:pPr lvl="1"/>
            <a:r>
              <a:rPr lang="en-US" dirty="0"/>
              <a:t>This pattern is evidence of autocorrelation in the residuals</a:t>
            </a:r>
          </a:p>
          <a:p>
            <a:pPr lvl="1"/>
            <a:r>
              <a:rPr lang="en-US" dirty="0"/>
              <a:t>You can use the </a:t>
            </a:r>
            <a:r>
              <a:rPr lang="en-US" dirty="0" err="1"/>
              <a:t>Ljung</a:t>
            </a:r>
            <a:r>
              <a:rPr lang="en-US" dirty="0"/>
              <a:t>-Box test to assess the degree of autocorrelation</a:t>
            </a:r>
          </a:p>
          <a:p>
            <a:r>
              <a:rPr lang="en-US" dirty="0"/>
              <a:t>What to do if the assumption is violated:</a:t>
            </a:r>
          </a:p>
          <a:p>
            <a:pPr lvl="1"/>
            <a:r>
              <a:rPr lang="en-US" dirty="0"/>
              <a:t>Add one (or more) lagged values of the response variable to the set of explanatory variables for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E63C-717D-B0CE-4262-567FECB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1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A233-B078-7F01-6650-8F7B11D4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53" y="173783"/>
            <a:ext cx="5729798" cy="1116106"/>
          </a:xfrm>
        </p:spPr>
        <p:txBody>
          <a:bodyPr/>
          <a:lstStyle/>
          <a:p>
            <a:r>
              <a:rPr lang="en-US" dirty="0"/>
              <a:t>Adding a lagged term to the Coke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1422-8ED3-E415-0D8D-9EA9AA48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BA8C-70AD-4B83-138D-785C1C79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99B24-6491-F9DB-B16D-CC648C44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3" y="1395007"/>
            <a:ext cx="5789059" cy="37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7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28259</TotalTime>
  <Words>310</Words>
  <Application>Microsoft Office PowerPoint</Application>
  <PresentationFormat>On-screen Show (4:3)</PresentationFormat>
  <Paragraphs>45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Addressing Assumption Violations:  Independent Errors</vt:lpstr>
      <vt:lpstr>Coke Sales Data</vt:lpstr>
      <vt:lpstr>Coke Sales Regression</vt:lpstr>
      <vt:lpstr>Coke Residual Plot</vt:lpstr>
      <vt:lpstr>Autocorrelation and White Noise</vt:lpstr>
      <vt:lpstr>Ljung-Box Chi-Square Test for White Noise</vt:lpstr>
      <vt:lpstr>Ljung-Box Test for Coke Data</vt:lpstr>
      <vt:lpstr>Addressing Autocorrleation in a Linear Regression Model</vt:lpstr>
      <vt:lpstr>Adding a lagged term to the Coke Model</vt:lpstr>
      <vt:lpstr>Adding a lagged term to the Coke Model</vt:lpstr>
      <vt:lpstr>Adding a lagged term to the Coke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1047</cp:revision>
  <cp:lastPrinted>2016-10-04T20:26:21Z</cp:lastPrinted>
  <dcterms:created xsi:type="dcterms:W3CDTF">2014-09-07T15:36:25Z</dcterms:created>
  <dcterms:modified xsi:type="dcterms:W3CDTF">2023-09-05T18:22:51Z</dcterms:modified>
</cp:coreProperties>
</file>